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3"/>
  </p:notesMasterIdLst>
  <p:sldIdLst>
    <p:sldId id="256" r:id="rId2"/>
    <p:sldId id="257" r:id="rId3"/>
    <p:sldId id="258" r:id="rId4"/>
    <p:sldId id="261" r:id="rId5"/>
    <p:sldId id="262" r:id="rId6"/>
    <p:sldId id="263" r:id="rId7"/>
    <p:sldId id="264" r:id="rId8"/>
    <p:sldId id="265" r:id="rId9"/>
    <p:sldId id="266" r:id="rId10"/>
    <p:sldId id="267" r:id="rId11"/>
    <p:sldId id="268" r:id="rId12"/>
    <p:sldId id="269" r:id="rId13"/>
    <p:sldId id="270" r:id="rId14"/>
    <p:sldId id="271" r:id="rId15"/>
    <p:sldId id="272" r:id="rId16"/>
    <p:sldId id="274" r:id="rId17"/>
    <p:sldId id="275" r:id="rId18"/>
    <p:sldId id="276" r:id="rId19"/>
    <p:sldId id="277" r:id="rId20"/>
    <p:sldId id="278" r:id="rId21"/>
    <p:sldId id="273" r:id="rId22"/>
  </p:sldIdLst>
  <p:sldSz cx="9144000" cy="5143500" type="screen16x9"/>
  <p:notesSz cx="9144000" cy="5143500"/>
  <p:embeddedFontLst>
    <p:embeddedFont>
      <p:font typeface="Calibri" panose="020F0502020204030204" pitchFamily="34" charset="0"/>
      <p:regular r:id="rId24"/>
      <p:bold r:id="rId25"/>
      <p:italic r:id="rId26"/>
      <p:boldItalic r:id="rId27"/>
    </p:embeddedFont>
    <p:embeddedFont>
      <p:font typeface="Century Gothic" panose="020B0502020202020204" pitchFamily="34" charset="0"/>
      <p:regular r:id="rId28"/>
      <p:bold r:id="rId29"/>
      <p:italic r:id="rId30"/>
      <p:boldItalic r:id="rId31"/>
    </p:embeddedFont>
    <p:embeddedFont>
      <p:font typeface="Georgia" panose="02040502050405020303" pitchFamily="18" charset="0"/>
      <p:regular r:id="rId32"/>
      <p:bold r:id="rId33"/>
      <p:italic r:id="rId34"/>
      <p:boldItalic r:id="rId35"/>
    </p:embeddedFont>
    <p:embeddedFont>
      <p:font typeface="Roboto" panose="020B0604020202020204" charset="0"/>
      <p:regular r:id="rId36"/>
      <p:bold r:id="rId37"/>
      <p:italic r:id="rId38"/>
      <p:boldItalic r:id="rId39"/>
    </p:embeddedFont>
    <p:embeddedFont>
      <p:font typeface="Wingdings 3" panose="05040102010807070707" pitchFamily="18" charset="2"/>
      <p:regular r:id="rId4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p15:clr>
            <a:srgbClr val="000000"/>
          </p15:clr>
        </p15:guide>
        <p15:guide id="2" pos="2448">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146" y="90"/>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
        <p:cNvGrpSpPr/>
        <p:nvPr/>
      </p:nvGrpSpPr>
      <p:grpSpPr>
        <a:xfrm>
          <a:off x="0" y="0"/>
          <a:ext cx="0" cy="0"/>
          <a:chOff x="0" y="0"/>
          <a:chExt cx="0" cy="0"/>
        </a:xfrm>
      </p:grpSpPr>
      <p:sp>
        <p:nvSpPr>
          <p:cNvPr id="18" name="Google Shape;18;p1: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 name="Google Shape;19;p1: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7a6d7b17f3_0_73: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7a6d7b17f3_0_73: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7a6d7b17f3_0_83: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 name="Google Shape;84;g7a6d7b17f3_0_83: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7a6d7b17f3_0_100: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7a6d7b17f3_0_100: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7a6d7b17f3_0_108: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g7a6d7b17f3_0_108: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7a6d7b17f3_0_116: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7a6d7b17f3_0_116: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a6d7b17f3_0_124: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7a6d7b17f3_0_12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7a6d7b17f3_0_136: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g7a6d7b17f3_0_136: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2: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 name="Google Shape;25;p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g7a6d7b17f3_0_12: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 name="Google Shape;31;g7a6d7b17f3_0_1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7a6d7b17f3_0_78: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 name="Google Shape;49;g7a6d7b17f3_0_78: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7a6d7b17f3_0_37: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7a6d7b17f3_0_37: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7a6d7b17f3_0_43: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7a6d7b17f3_0_43: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a6d7b17f3_0_48: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7a6d7b17f3_0_48: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7a6d7b17f3_0_58: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7a6d7b17f3_0_58: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7a6d7b17f3_0_63: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7a6d7b17f3_0_63: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1574800"/>
            <a:ext cx="6619244" cy="2008236"/>
          </a:xfrm>
        </p:spPr>
        <p:txBody>
          <a:bodyPr anchor="b"/>
          <a:lstStyle>
            <a:lvl1pPr>
              <a:defRPr sz="4050"/>
            </a:lvl1pPr>
          </a:lstStyle>
          <a:p>
            <a:r>
              <a:rPr lang="en-US"/>
              <a:t>Click to edit Master title style</a:t>
            </a:r>
            <a:endParaRPr lang="en-US" dirty="0"/>
          </a:p>
        </p:txBody>
      </p:sp>
      <p:sp>
        <p:nvSpPr>
          <p:cNvPr id="3" name="Subtitle 2"/>
          <p:cNvSpPr>
            <a:spLocks noGrp="1"/>
          </p:cNvSpPr>
          <p:nvPr>
            <p:ph type="subTitle" idx="1"/>
          </p:nvPr>
        </p:nvSpPr>
        <p:spPr bwMode="gray">
          <a:xfrm>
            <a:off x="866216" y="3583035"/>
            <a:ext cx="6619244" cy="646065"/>
          </a:xfrm>
        </p:spPr>
        <p:txBody>
          <a:bodyPr anchor="t"/>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619239" y="1344169"/>
            <a:ext cx="742949" cy="228599"/>
          </a:xfrm>
        </p:spPr>
        <p:txBody>
          <a:bodyPr anchor="t"/>
          <a:lstStyle>
            <a:lvl1pPr algn="l">
              <a:defRPr b="0" i="0">
                <a:solidFill>
                  <a:schemeClr val="bg1">
                    <a:alpha val="60000"/>
                  </a:schemeClr>
                </a:solidFill>
              </a:defRPr>
            </a:lvl1pPr>
          </a:lstStyle>
          <a:p>
            <a:endParaRPr lang="en-CA"/>
          </a:p>
        </p:txBody>
      </p:sp>
      <p:sp>
        <p:nvSpPr>
          <p:cNvPr id="5" name="Footer Placeholder 4"/>
          <p:cNvSpPr>
            <a:spLocks noGrp="1"/>
          </p:cNvSpPr>
          <p:nvPr>
            <p:ph type="ftr" sz="quarter" idx="11"/>
          </p:nvPr>
        </p:nvSpPr>
        <p:spPr bwMode="gray">
          <a:xfrm rot="5400000">
            <a:off x="6713982" y="2420874"/>
            <a:ext cx="2894846" cy="228601"/>
          </a:xfrm>
        </p:spPr>
        <p:txBody>
          <a:bodyPr/>
          <a:lstStyle>
            <a:lvl1pPr>
              <a:defRPr b="0" i="0">
                <a:solidFill>
                  <a:schemeClr val="bg1">
                    <a:alpha val="60000"/>
                  </a:schemeClr>
                </a:solidFill>
              </a:defRPr>
            </a:lvl1pPr>
          </a:lstStyle>
          <a:p>
            <a:endParaRPr lang="en-CA"/>
          </a:p>
        </p:txBody>
      </p:sp>
      <p:sp>
        <p:nvSpPr>
          <p:cNvPr id="11" name="Rectangle 1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7764406" y="221797"/>
            <a:ext cx="628649" cy="575765"/>
          </a:xfrm>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38637689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3727445"/>
            <a:ext cx="6619244"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57175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5" y="4152499"/>
            <a:ext cx="6619244" cy="370284"/>
          </a:xfrm>
        </p:spPr>
        <p:txBody>
          <a:bodyPr>
            <a:normAutofit/>
          </a:bodyPr>
          <a:lstStyle>
            <a:lvl1pPr marL="0" indent="0">
              <a:buNone/>
              <a:defRPr sz="90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65992418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1598" y="797563"/>
            <a:ext cx="6623862" cy="1029740"/>
          </a:xfrm>
        </p:spPr>
        <p:txBody>
          <a:bodyPr/>
          <a:lstStyle>
            <a:lvl1pPr>
              <a:defRPr sz="3000"/>
            </a:lvl1pPr>
          </a:lstStyle>
          <a:p>
            <a:r>
              <a:rPr lang="en-US"/>
              <a:t>Click to edit Master title style</a:t>
            </a:r>
            <a:endParaRPr lang="en-US" dirty="0"/>
          </a:p>
        </p:txBody>
      </p:sp>
      <p:sp>
        <p:nvSpPr>
          <p:cNvPr id="8" name="Text Placeholder 3"/>
          <p:cNvSpPr>
            <a:spLocks noGrp="1"/>
          </p:cNvSpPr>
          <p:nvPr>
            <p:ph type="body" sz="half" idx="2"/>
          </p:nvPr>
        </p:nvSpPr>
        <p:spPr>
          <a:xfrm>
            <a:off x="866216" y="2657475"/>
            <a:ext cx="6619244" cy="1857375"/>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CA"/>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78129975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51435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661175" y="455502"/>
            <a:ext cx="601434"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13" name="TextBox 12"/>
          <p:cNvSpPr txBox="1"/>
          <p:nvPr/>
        </p:nvSpPr>
        <p:spPr bwMode="gray">
          <a:xfrm>
            <a:off x="7413344" y="1960341"/>
            <a:ext cx="489572"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86408" y="736600"/>
            <a:ext cx="6340430" cy="2022474"/>
          </a:xfrm>
        </p:spPr>
        <p:txBody>
          <a:bodyPr/>
          <a:lstStyle>
            <a:lvl1pPr>
              <a:defRPr sz="3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459459" y="2759074"/>
            <a:ext cx="5798414" cy="256631"/>
          </a:xfrm>
        </p:spPr>
        <p:txBody>
          <a:bodyPr anchor="t">
            <a:normAutofit/>
          </a:bodyPr>
          <a:lstStyle>
            <a:lvl1pPr marL="0" indent="0">
              <a:buNone/>
              <a:defRPr lang="en-US" sz="1050" b="0" i="0" kern="1200" cap="small" dirty="0">
                <a:solidFill>
                  <a:schemeClr val="accent1">
                    <a:lumMod val="60000"/>
                    <a:lumOff val="40000"/>
                  </a:schemeClr>
                </a:solidFill>
                <a:latin typeface="+mn-lt"/>
                <a:ea typeface="+mn-ea"/>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866216" y="3771899"/>
            <a:ext cx="6933673" cy="748393"/>
          </a:xfrm>
        </p:spPr>
        <p:txBody>
          <a:bodyPr anchor="ct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CA"/>
          </a:p>
        </p:txBody>
      </p:sp>
      <p:sp>
        <p:nvSpPr>
          <p:cNvPr id="19" name="Rectangle 18"/>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59335090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778000"/>
            <a:ext cx="6619245" cy="136688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768725"/>
            <a:ext cx="6619244" cy="645300"/>
          </a:xfrm>
        </p:spPr>
        <p:txBody>
          <a:bodyPr anchor="t"/>
          <a:lstStyle>
            <a:lvl1pPr marL="0" indent="0" algn="l">
              <a:buNone/>
              <a:defRPr sz="1500" cap="none">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CA"/>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71425778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1952626"/>
            <a:ext cx="235640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866215" y="2384823"/>
            <a:ext cx="2356409"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384541" y="1952625"/>
            <a:ext cx="2360257"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3384541" y="2384823"/>
            <a:ext cx="2360257"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16101" y="1952626"/>
            <a:ext cx="2359298"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916247" y="2384822"/>
            <a:ext cx="2359152"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3302978"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29301"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06719316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3399633"/>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Picture Placeholder 2"/>
          <p:cNvSpPr>
            <a:spLocks noGrp="1" noChangeAspect="1"/>
          </p:cNvSpPr>
          <p:nvPr>
            <p:ph type="pic" idx="15"/>
          </p:nvPr>
        </p:nvSpPr>
        <p:spPr>
          <a:xfrm>
            <a:off x="1000915"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866215" y="3831830"/>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426649" y="3399634"/>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1" name="Picture Placeholder 2"/>
          <p:cNvSpPr>
            <a:spLocks noGrp="1" noChangeAspect="1"/>
          </p:cNvSpPr>
          <p:nvPr>
            <p:ph type="pic" idx="21"/>
          </p:nvPr>
        </p:nvSpPr>
        <p:spPr>
          <a:xfrm>
            <a:off x="3561347"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3427629" y="3831829"/>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87082" y="3399634"/>
            <a:ext cx="2288321"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2" name="Picture Placeholder 2"/>
          <p:cNvSpPr>
            <a:spLocks noGrp="1" noChangeAspect="1"/>
          </p:cNvSpPr>
          <p:nvPr>
            <p:ph type="pic" idx="22"/>
          </p:nvPr>
        </p:nvSpPr>
        <p:spPr>
          <a:xfrm>
            <a:off x="6122273"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987081" y="3831828"/>
            <a:ext cx="2288322"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43" name="Straight Connector 42"/>
          <p:cNvCxnSpPr/>
          <p:nvPr/>
        </p:nvCxnSpPr>
        <p:spPr>
          <a:xfrm>
            <a:off x="3304373"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848352"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endParaRPr lang="en-CA"/>
          </a:p>
        </p:txBody>
      </p:sp>
      <p:sp>
        <p:nvSpPr>
          <p:cNvPr id="8" name="Footer Placeholder 7"/>
          <p:cNvSpPr>
            <a:spLocks noGrp="1"/>
          </p:cNvSpPr>
          <p:nvPr>
            <p:ph type="ftr" sz="quarter" idx="11"/>
          </p:nvPr>
        </p:nvSpPr>
        <p:spPr>
          <a:xfrm>
            <a:off x="420833" y="4793879"/>
            <a:ext cx="2733212" cy="228601"/>
          </a:xfrm>
        </p:spPr>
        <p:txBody>
          <a:bodyPr/>
          <a:lstStyle/>
          <a:p>
            <a:endParaRPr lang="en-CA"/>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96631746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66216" y="1952625"/>
            <a:ext cx="6619244" cy="2562225"/>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21580" y="4793879"/>
            <a:ext cx="742949" cy="228599"/>
          </a:xfrm>
        </p:spPr>
        <p:txBody>
          <a:bodyPr/>
          <a:lstStyle/>
          <a:p>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88077575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8927" y="958850"/>
            <a:ext cx="1057474" cy="3561443"/>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216" y="958850"/>
            <a:ext cx="4692019" cy="35614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989829" y="4793879"/>
            <a:ext cx="744101" cy="228599"/>
          </a:xfrm>
        </p:spPr>
        <p:txBody>
          <a:bodyPr/>
          <a:lstStyle/>
          <a:p>
            <a:endParaRPr lang="en-CA"/>
          </a:p>
        </p:txBody>
      </p:sp>
      <p:sp>
        <p:nvSpPr>
          <p:cNvPr id="5" name="Footer Placeholder 4"/>
          <p:cNvSpPr>
            <a:spLocks noGrp="1"/>
          </p:cNvSpPr>
          <p:nvPr>
            <p:ph type="ftr" sz="quarter" idx="11"/>
          </p:nvPr>
        </p:nvSpPr>
        <p:spPr/>
        <p:txBody>
          <a:bodyPr/>
          <a:lstStyle/>
          <a:p>
            <a:endParaRPr lang="en-CA"/>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69967445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77666" y="427735"/>
            <a:ext cx="6797992" cy="1710943"/>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body" idx="1"/>
          </p:nvPr>
        </p:nvSpPr>
        <p:spPr>
          <a:xfrm>
            <a:off x="377666" y="2459482"/>
            <a:ext cx="6797992" cy="7057644"/>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 name="Google Shape;14;p2"/>
          <p:cNvSpPr txBox="1">
            <a:spLocks noGrp="1"/>
          </p:cNvSpPr>
          <p:nvPr>
            <p:ph type="dt" idx="10"/>
          </p:nvPr>
        </p:nvSpPr>
        <p:spPr>
          <a:xfrm>
            <a:off x="377666" y="9944862"/>
            <a:ext cx="1737264" cy="53467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2568130" y="9944862"/>
            <a:ext cx="2417063" cy="534670"/>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5438394" y="9944862"/>
            <a:ext cx="1737264" cy="534670"/>
          </a:xfrm>
          <a:prstGeom prst="rect">
            <a:avLst/>
          </a:prstGeom>
          <a:noFill/>
          <a:ln>
            <a:noFill/>
          </a:ln>
        </p:spPr>
        <p:txBody>
          <a:bodyPr spcFirstLastPara="1" wrap="square" lIns="0" tIns="0" rIns="0" bIns="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24468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66216" y="1952625"/>
            <a:ext cx="6619244" cy="2562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17434376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2008234"/>
            <a:ext cx="3263269" cy="1712868"/>
          </a:xfrm>
        </p:spPr>
        <p:txBody>
          <a:bodyPr anchor="ctr"/>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171670" y="2008233"/>
            <a:ext cx="2818159" cy="1712868"/>
          </a:xfrm>
        </p:spPr>
        <p:txBody>
          <a:bodyPr anchor="ctr"/>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CA"/>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50859230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66215" y="1952625"/>
            <a:ext cx="3618869" cy="256222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6535" y="1952625"/>
            <a:ext cx="3618869" cy="25622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35127837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6216" y="1952625"/>
            <a:ext cx="361886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66215" y="2384822"/>
            <a:ext cx="3618869" cy="213002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6535" y="1952625"/>
            <a:ext cx="361886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56535" y="2384822"/>
            <a:ext cx="3618869" cy="2130029"/>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45271348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866216" y="730251"/>
            <a:ext cx="6571060" cy="530223"/>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114850440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CA"/>
          </a:p>
        </p:txBody>
      </p:sp>
      <p:sp>
        <p:nvSpPr>
          <p:cNvPr id="3" name="Footer Placeholder 2"/>
          <p:cNvSpPr>
            <a:spLocks noGrp="1"/>
          </p:cNvSpPr>
          <p:nvPr>
            <p:ph type="ftr" sz="quarter" idx="11"/>
          </p:nvPr>
        </p:nvSpPr>
        <p:spPr/>
        <p:txBody>
          <a:bodyPr/>
          <a:lstStyle/>
          <a:p>
            <a:endParaRPr lang="en-CA"/>
          </a:p>
        </p:txBody>
      </p:sp>
      <p:sp>
        <p:nvSpPr>
          <p:cNvPr id="7" name="Rectangle 6"/>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5369012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971550"/>
            <a:ext cx="2094869" cy="12001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4335859" y="1085850"/>
            <a:ext cx="3892550" cy="3429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215" y="2346961"/>
            <a:ext cx="2094869" cy="2171699"/>
          </a:xfrm>
        </p:spPr>
        <p:txBody>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39704869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270000"/>
            <a:ext cx="2898851" cy="1301750"/>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10903" y="857250"/>
            <a:ext cx="2420395"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866216" y="2743200"/>
            <a:ext cx="2894409" cy="1028700"/>
          </a:xfrm>
        </p:spPr>
        <p:txBody>
          <a:bodyPr>
            <a:normAutofit/>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7855377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6" y="730251"/>
            <a:ext cx="6571060" cy="53022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6216" y="1952625"/>
            <a:ext cx="6571060" cy="25622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89829" y="4793879"/>
            <a:ext cx="742949" cy="228599"/>
          </a:xfrm>
          <a:prstGeom prst="rect">
            <a:avLst/>
          </a:prstGeom>
        </p:spPr>
        <p:txBody>
          <a:bodyPr vert="horz" lIns="91440" tIns="45720" rIns="91440" bIns="45720" rtlCol="0" anchor="ctr"/>
          <a:lstStyle>
            <a:lvl1pPr algn="r">
              <a:defRPr sz="750" b="1" i="0">
                <a:solidFill>
                  <a:schemeClr val="accent1"/>
                </a:solidFill>
              </a:defRPr>
            </a:lvl1pPr>
          </a:lstStyle>
          <a:p>
            <a:endParaRPr lang="en-CA"/>
          </a:p>
        </p:txBody>
      </p:sp>
      <p:sp>
        <p:nvSpPr>
          <p:cNvPr id="5" name="Footer Placeholder 4"/>
          <p:cNvSpPr>
            <a:spLocks noGrp="1"/>
          </p:cNvSpPr>
          <p:nvPr>
            <p:ph type="ftr" sz="quarter" idx="3"/>
          </p:nvPr>
        </p:nvSpPr>
        <p:spPr>
          <a:xfrm>
            <a:off x="420833" y="4793879"/>
            <a:ext cx="2894846" cy="228601"/>
          </a:xfrm>
          <a:prstGeom prst="rect">
            <a:avLst/>
          </a:prstGeom>
        </p:spPr>
        <p:txBody>
          <a:bodyPr vert="horz" lIns="91440" tIns="45720" rIns="91440" bIns="45720" rtlCol="0" anchor="ctr"/>
          <a:lstStyle>
            <a:lvl1pPr algn="l">
              <a:defRPr sz="750" b="1" i="0">
                <a:solidFill>
                  <a:schemeClr val="accent1"/>
                </a:solidFill>
              </a:defRPr>
            </a:lvl1pPr>
          </a:lstStyle>
          <a:p>
            <a:endParaRPr lang="en-CA"/>
          </a:p>
        </p:txBody>
      </p:sp>
      <p:sp>
        <p:nvSpPr>
          <p:cNvPr id="21" name="Rectangle 2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bg1"/>
                </a:solidFill>
              </a:defRPr>
            </a:lvl1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06515685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Lst>
  <p:hf sldNum="0" hdr="0" ftr="0" dt="0"/>
  <p:txStyles>
    <p:title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0"/>
        <p:cNvGrpSpPr/>
        <p:nvPr/>
      </p:nvGrpSpPr>
      <p:grpSpPr>
        <a:xfrm>
          <a:off x="0" y="0"/>
          <a:ext cx="0" cy="0"/>
          <a:chOff x="0" y="0"/>
          <a:chExt cx="0" cy="0"/>
        </a:xfrm>
      </p:grpSpPr>
      <p:sp>
        <p:nvSpPr>
          <p:cNvPr id="21" name="Google Shape;21;p3"/>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p>
        </p:txBody>
      </p:sp>
      <p:sp>
        <p:nvSpPr>
          <p:cNvPr id="22" name="Google Shape;22;p3"/>
          <p:cNvSpPr txBox="1"/>
          <p:nvPr/>
        </p:nvSpPr>
        <p:spPr>
          <a:xfrm>
            <a:off x="683825" y="1317074"/>
            <a:ext cx="7517100" cy="2596557"/>
          </a:xfrm>
          <a:prstGeom prst="rect">
            <a:avLst/>
          </a:prstGeom>
          <a:noFill/>
          <a:ln>
            <a:noFill/>
          </a:ln>
        </p:spPr>
        <p:txBody>
          <a:bodyPr spcFirstLastPara="1" wrap="square" lIns="0" tIns="0" rIns="0" bIns="0" anchor="t" anchorCtr="0">
            <a:noAutofit/>
          </a:bodyPr>
          <a:lstStyle/>
          <a:p>
            <a:pPr marL="0" marR="0" lvl="0" indent="0" algn="ctr" rtl="0">
              <a:lnSpc>
                <a:spcPct val="104190"/>
              </a:lnSpc>
              <a:spcBef>
                <a:spcPts val="648"/>
              </a:spcBef>
              <a:spcAft>
                <a:spcPts val="0"/>
              </a:spcAft>
              <a:buNone/>
            </a:pPr>
            <a:r>
              <a:rPr lang="en-CA" sz="3200" b="1" dirty="0">
                <a:solidFill>
                  <a:schemeClr val="bg1"/>
                </a:solidFill>
              </a:rPr>
              <a:t>The Battle of Neighborhoods- Finding Common Venues in Toronto and New York City </a:t>
            </a:r>
            <a:endParaRPr sz="3200"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0"/>
        <p:cNvGrpSpPr/>
        <p:nvPr/>
      </p:nvGrpSpPr>
      <p:grpSpPr>
        <a:xfrm>
          <a:off x="0" y="0"/>
          <a:ext cx="0" cy="0"/>
          <a:chOff x="0" y="0"/>
          <a:chExt cx="0" cy="0"/>
        </a:xfrm>
      </p:grpSpPr>
      <p:sp>
        <p:nvSpPr>
          <p:cNvPr id="8" name="Rectangle 7">
            <a:extLst>
              <a:ext uri="{FF2B5EF4-FFF2-40B4-BE49-F238E27FC236}">
                <a16:creationId xmlns:a16="http://schemas.microsoft.com/office/drawing/2014/main" id="{71616407-3E4D-4469-BDAF-3837EBF9F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3C383C8E-44DC-4108-A303-352282FFD5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5F2328A-CA6A-4FFF-AC47-BA424227D358}"/>
              </a:ext>
            </a:extLst>
          </p:cNvPr>
          <p:cNvPicPr>
            <a:picLocks noChangeAspect="1"/>
          </p:cNvPicPr>
          <p:nvPr/>
        </p:nvPicPr>
        <p:blipFill rotWithShape="1">
          <a:blip r:embed="rId3"/>
          <a:srcRect r="12895" b="2"/>
          <a:stretch/>
        </p:blipFill>
        <p:spPr>
          <a:xfrm>
            <a:off x="482600" y="482600"/>
            <a:ext cx="8178799" cy="41782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
        <p:cNvGrpSpPr/>
        <p:nvPr/>
      </p:nvGrpSpPr>
      <p:grpSpPr>
        <a:xfrm>
          <a:off x="0" y="0"/>
          <a:ext cx="0" cy="0"/>
          <a:chOff x="0" y="0"/>
          <a:chExt cx="0" cy="0"/>
        </a:xfrm>
      </p:grpSpPr>
      <p:sp>
        <p:nvSpPr>
          <p:cNvPr id="8" name="Rectangle 7">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3DB0ED7D-0741-41C8-9BCD-85B80680F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56B242B-8053-4D05-B426-FA30582C838C}"/>
              </a:ext>
            </a:extLst>
          </p:cNvPr>
          <p:cNvPicPr>
            <a:picLocks noChangeAspect="1"/>
          </p:cNvPicPr>
          <p:nvPr/>
        </p:nvPicPr>
        <p:blipFill>
          <a:blip r:embed="rId3"/>
          <a:stretch>
            <a:fillRect/>
          </a:stretch>
        </p:blipFill>
        <p:spPr>
          <a:xfrm>
            <a:off x="351028" y="428625"/>
            <a:ext cx="8441944" cy="391370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2"/>
        <p:cNvGrpSpPr/>
        <p:nvPr/>
      </p:nvGrpSpPr>
      <p:grpSpPr>
        <a:xfrm>
          <a:off x="0" y="0"/>
          <a:ext cx="0" cy="0"/>
          <a:chOff x="0" y="0"/>
          <a:chExt cx="0" cy="0"/>
        </a:xfrm>
      </p:grpSpPr>
      <p:sp>
        <p:nvSpPr>
          <p:cNvPr id="8" name="Rectangle 7">
            <a:extLst>
              <a:ext uri="{FF2B5EF4-FFF2-40B4-BE49-F238E27FC236}">
                <a16:creationId xmlns:a16="http://schemas.microsoft.com/office/drawing/2014/main" id="{71616407-3E4D-4469-BDAF-3837EBF9F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3C383C8E-44DC-4108-A303-352282FFD5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A37ECB2-1AA2-4878-8978-52EFFA967C0E}"/>
              </a:ext>
            </a:extLst>
          </p:cNvPr>
          <p:cNvPicPr>
            <a:picLocks noChangeAspect="1"/>
          </p:cNvPicPr>
          <p:nvPr/>
        </p:nvPicPr>
        <p:blipFill rotWithShape="1">
          <a:blip r:embed="rId3"/>
          <a:srcRect l="2500" r="14307" b="-1"/>
          <a:stretch/>
        </p:blipFill>
        <p:spPr>
          <a:xfrm>
            <a:off x="482600" y="482600"/>
            <a:ext cx="8178799" cy="417829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9"/>
        <p:cNvGrpSpPr/>
        <p:nvPr/>
      </p:nvGrpSpPr>
      <p:grpSpPr>
        <a:xfrm>
          <a:off x="0" y="0"/>
          <a:ext cx="0" cy="0"/>
          <a:chOff x="0" y="0"/>
          <a:chExt cx="0" cy="0"/>
        </a:xfrm>
      </p:grpSpPr>
      <p:sp>
        <p:nvSpPr>
          <p:cNvPr id="8" name="Rectangle 7">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3DB0ED7D-0741-41C8-9BCD-85B80680F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182A91C-2246-49A1-A215-4F482FA9ABE9}"/>
              </a:ext>
            </a:extLst>
          </p:cNvPr>
          <p:cNvPicPr>
            <a:picLocks noChangeAspect="1"/>
          </p:cNvPicPr>
          <p:nvPr/>
        </p:nvPicPr>
        <p:blipFill>
          <a:blip r:embed="rId3"/>
          <a:stretch>
            <a:fillRect/>
          </a:stretch>
        </p:blipFill>
        <p:spPr>
          <a:xfrm>
            <a:off x="482600" y="1140459"/>
            <a:ext cx="8178799" cy="286257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06"/>
        <p:cNvGrpSpPr/>
        <p:nvPr/>
      </p:nvGrpSpPr>
      <p:grpSpPr>
        <a:xfrm>
          <a:off x="0" y="0"/>
          <a:ext cx="0" cy="0"/>
          <a:chOff x="0" y="0"/>
          <a:chExt cx="0" cy="0"/>
        </a:xfrm>
      </p:grpSpPr>
      <p:pic>
        <p:nvPicPr>
          <p:cNvPr id="3" name="Picture 2">
            <a:extLst>
              <a:ext uri="{FF2B5EF4-FFF2-40B4-BE49-F238E27FC236}">
                <a16:creationId xmlns:a16="http://schemas.microsoft.com/office/drawing/2014/main" id="{75DD1E7E-5A02-41B9-A958-19562C93E2F6}"/>
              </a:ext>
            </a:extLst>
          </p:cNvPr>
          <p:cNvPicPr>
            <a:picLocks noChangeAspect="1"/>
          </p:cNvPicPr>
          <p:nvPr/>
        </p:nvPicPr>
        <p:blipFill>
          <a:blip r:embed="rId3"/>
          <a:stretch>
            <a:fillRect/>
          </a:stretch>
        </p:blipFill>
        <p:spPr>
          <a:xfrm>
            <a:off x="0" y="474879"/>
            <a:ext cx="9144000" cy="419374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13"/>
        <p:cNvGrpSpPr/>
        <p:nvPr/>
      </p:nvGrpSpPr>
      <p:grpSpPr>
        <a:xfrm>
          <a:off x="0" y="0"/>
          <a:ext cx="0" cy="0"/>
          <a:chOff x="0" y="0"/>
          <a:chExt cx="0" cy="0"/>
        </a:xfrm>
      </p:grpSpPr>
      <p:pic>
        <p:nvPicPr>
          <p:cNvPr id="3" name="Picture 2">
            <a:extLst>
              <a:ext uri="{FF2B5EF4-FFF2-40B4-BE49-F238E27FC236}">
                <a16:creationId xmlns:a16="http://schemas.microsoft.com/office/drawing/2014/main" id="{32937CEC-1241-4774-80CD-D8E600C5B584}"/>
              </a:ext>
            </a:extLst>
          </p:cNvPr>
          <p:cNvPicPr>
            <a:picLocks noChangeAspect="1"/>
          </p:cNvPicPr>
          <p:nvPr/>
        </p:nvPicPr>
        <p:blipFill>
          <a:blip r:embed="rId3"/>
          <a:stretch>
            <a:fillRect/>
          </a:stretch>
        </p:blipFill>
        <p:spPr>
          <a:xfrm>
            <a:off x="28575" y="976312"/>
            <a:ext cx="9086850" cy="31908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3DB0ED7D-0741-41C8-9BCD-85B80680F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9927141-323B-49B8-9274-9153AFC53198}"/>
              </a:ext>
            </a:extLst>
          </p:cNvPr>
          <p:cNvPicPr>
            <a:picLocks noChangeAspect="1"/>
          </p:cNvPicPr>
          <p:nvPr/>
        </p:nvPicPr>
        <p:blipFill>
          <a:blip r:embed="rId2"/>
          <a:stretch>
            <a:fillRect/>
          </a:stretch>
        </p:blipFill>
        <p:spPr>
          <a:xfrm>
            <a:off x="482600" y="486156"/>
            <a:ext cx="8178799" cy="4171186"/>
          </a:xfrm>
          <a:prstGeom prst="rect">
            <a:avLst/>
          </a:prstGeom>
        </p:spPr>
      </p:pic>
    </p:spTree>
    <p:extLst>
      <p:ext uri="{BB962C8B-B14F-4D97-AF65-F5344CB8AC3E}">
        <p14:creationId xmlns:p14="http://schemas.microsoft.com/office/powerpoint/2010/main" val="1906224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3DB0ED7D-0741-41C8-9BCD-85B80680F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CAABE6C-AC06-4BFB-B9D0-AE3954A76492}"/>
              </a:ext>
            </a:extLst>
          </p:cNvPr>
          <p:cNvPicPr>
            <a:picLocks noChangeAspect="1"/>
          </p:cNvPicPr>
          <p:nvPr/>
        </p:nvPicPr>
        <p:blipFill>
          <a:blip r:embed="rId2"/>
          <a:stretch>
            <a:fillRect/>
          </a:stretch>
        </p:blipFill>
        <p:spPr>
          <a:xfrm>
            <a:off x="573626" y="482599"/>
            <a:ext cx="7996746" cy="4178300"/>
          </a:xfrm>
          <a:prstGeom prst="rect">
            <a:avLst/>
          </a:prstGeom>
        </p:spPr>
      </p:pic>
    </p:spTree>
    <p:extLst>
      <p:ext uri="{BB962C8B-B14F-4D97-AF65-F5344CB8AC3E}">
        <p14:creationId xmlns:p14="http://schemas.microsoft.com/office/powerpoint/2010/main" val="2912805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3DB0ED7D-0741-41C8-9BCD-85B80680F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EED16F4-99B8-494D-B3B1-8A3ACBF33714}"/>
              </a:ext>
            </a:extLst>
          </p:cNvPr>
          <p:cNvPicPr>
            <a:picLocks noChangeAspect="1"/>
          </p:cNvPicPr>
          <p:nvPr/>
        </p:nvPicPr>
        <p:blipFill>
          <a:blip r:embed="rId2"/>
          <a:stretch>
            <a:fillRect/>
          </a:stretch>
        </p:blipFill>
        <p:spPr>
          <a:xfrm>
            <a:off x="482600" y="527049"/>
            <a:ext cx="8178799" cy="4089399"/>
          </a:xfrm>
          <a:prstGeom prst="rect">
            <a:avLst/>
          </a:prstGeom>
        </p:spPr>
      </p:pic>
    </p:spTree>
    <p:extLst>
      <p:ext uri="{BB962C8B-B14F-4D97-AF65-F5344CB8AC3E}">
        <p14:creationId xmlns:p14="http://schemas.microsoft.com/office/powerpoint/2010/main" val="2527023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3DB0ED7D-0741-41C8-9BCD-85B80680F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19C3268-AC60-420F-8E2A-C8745A7F6C96}"/>
              </a:ext>
            </a:extLst>
          </p:cNvPr>
          <p:cNvPicPr>
            <a:picLocks noChangeAspect="1"/>
          </p:cNvPicPr>
          <p:nvPr/>
        </p:nvPicPr>
        <p:blipFill>
          <a:blip r:embed="rId2"/>
          <a:stretch>
            <a:fillRect/>
          </a:stretch>
        </p:blipFill>
        <p:spPr>
          <a:xfrm>
            <a:off x="2230646" y="482599"/>
            <a:ext cx="4682707" cy="4178300"/>
          </a:xfrm>
          <a:prstGeom prst="rect">
            <a:avLst/>
          </a:prstGeom>
        </p:spPr>
      </p:pic>
    </p:spTree>
    <p:extLst>
      <p:ext uri="{BB962C8B-B14F-4D97-AF65-F5344CB8AC3E}">
        <p14:creationId xmlns:p14="http://schemas.microsoft.com/office/powerpoint/2010/main" val="513875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26"/>
        <p:cNvGrpSpPr/>
        <p:nvPr/>
      </p:nvGrpSpPr>
      <p:grpSpPr>
        <a:xfrm>
          <a:off x="0" y="0"/>
          <a:ext cx="0" cy="0"/>
          <a:chOff x="0" y="0"/>
          <a:chExt cx="0" cy="0"/>
        </a:xfrm>
      </p:grpSpPr>
      <p:sp>
        <p:nvSpPr>
          <p:cNvPr id="27" name="Google Shape;27;p4"/>
          <p:cNvSpPr txBox="1"/>
          <p:nvPr/>
        </p:nvSpPr>
        <p:spPr>
          <a:xfrm>
            <a:off x="397425" y="532950"/>
            <a:ext cx="8199000" cy="510000"/>
          </a:xfrm>
          <a:prstGeom prst="rect">
            <a:avLst/>
          </a:prstGeom>
          <a:noFill/>
          <a:ln>
            <a:noFill/>
          </a:ln>
        </p:spPr>
        <p:txBody>
          <a:bodyPr spcFirstLastPara="1" wrap="square" lIns="0" tIns="0" rIns="0" bIns="0" anchor="t" anchorCtr="0">
            <a:noAutofit/>
          </a:bodyPr>
          <a:lstStyle/>
          <a:p>
            <a:pPr marL="0" marR="0" lvl="0" indent="0" algn="ctr" rtl="0">
              <a:lnSpc>
                <a:spcPct val="104166"/>
              </a:lnSpc>
              <a:spcBef>
                <a:spcPts val="0"/>
              </a:spcBef>
              <a:spcAft>
                <a:spcPts val="0"/>
              </a:spcAft>
              <a:buNone/>
            </a:pPr>
            <a:r>
              <a:rPr lang="en-US" sz="2400">
                <a:solidFill>
                  <a:srgbClr val="2A3990"/>
                </a:solidFill>
                <a:latin typeface="Roboto"/>
                <a:ea typeface="Roboto"/>
                <a:cs typeface="Roboto"/>
                <a:sym typeface="Roboto"/>
              </a:rPr>
              <a:t>Introduction</a:t>
            </a:r>
            <a:endParaRPr/>
          </a:p>
        </p:txBody>
      </p:sp>
      <p:sp>
        <p:nvSpPr>
          <p:cNvPr id="28" name="Google Shape;28;p4"/>
          <p:cNvSpPr txBox="1"/>
          <p:nvPr/>
        </p:nvSpPr>
        <p:spPr>
          <a:xfrm>
            <a:off x="455600" y="1043075"/>
            <a:ext cx="8140800" cy="3513000"/>
          </a:xfrm>
          <a:prstGeom prst="rect">
            <a:avLst/>
          </a:prstGeom>
          <a:noFill/>
          <a:ln>
            <a:noFill/>
          </a:ln>
        </p:spPr>
        <p:txBody>
          <a:bodyPr spcFirstLastPara="1" wrap="square" lIns="91425" tIns="91425" rIns="91425" bIns="91425" anchor="t" anchorCtr="0">
            <a:noAutofit/>
          </a:bodyPr>
          <a:lstStyle/>
          <a:p>
            <a:pPr marL="0" lvl="0" indent="0" algn="l" rtl="0">
              <a:lnSpc>
                <a:spcPct val="158000"/>
              </a:lnSpc>
              <a:spcBef>
                <a:spcPts val="1400"/>
              </a:spcBef>
              <a:spcAft>
                <a:spcPts val="0"/>
              </a:spcAft>
              <a:buClr>
                <a:schemeClr val="dk1"/>
              </a:buClr>
              <a:buSzPts val="1100"/>
              <a:buFont typeface="Arial"/>
              <a:buNone/>
            </a:pPr>
            <a:r>
              <a:rPr lang="en-US" dirty="0">
                <a:solidFill>
                  <a:schemeClr val="dk1"/>
                </a:solidFill>
                <a:highlight>
                  <a:srgbClr val="FFFFFF"/>
                </a:highlight>
                <a:latin typeface="Georgia"/>
                <a:ea typeface="Georgia"/>
                <a:cs typeface="Georgia"/>
                <a:sym typeface="Georgia"/>
              </a:rPr>
              <a:t> Toronto and New York being the financial capital of Canada and the US respectively are one of the densely populated cities in the world. Both these cities see a lot of diversity resulting from the movement of a lot of immigrants from several parts of the world for work and settlement. These are one of the most immigrant-friendly cities, still different in so many aspects, which we are going to observe in this work.</a:t>
            </a:r>
          </a:p>
          <a:p>
            <a:pPr marL="0" lvl="0" indent="0" algn="l" rtl="0">
              <a:lnSpc>
                <a:spcPct val="158000"/>
              </a:lnSpc>
              <a:spcBef>
                <a:spcPts val="1400"/>
              </a:spcBef>
              <a:spcAft>
                <a:spcPts val="0"/>
              </a:spcAft>
              <a:buClr>
                <a:schemeClr val="dk1"/>
              </a:buClr>
              <a:buSzPts val="1100"/>
              <a:buFont typeface="Arial"/>
              <a:buNone/>
            </a:pPr>
            <a:endParaRPr lang="en-US" dirty="0">
              <a:solidFill>
                <a:schemeClr val="dk1"/>
              </a:solidFill>
              <a:highlight>
                <a:srgbClr val="FFFFFF"/>
              </a:highlight>
              <a:latin typeface="Georgia"/>
              <a:ea typeface="Georgia"/>
              <a:cs typeface="Georgia"/>
              <a:sym typeface="Georgia"/>
            </a:endParaRPr>
          </a:p>
          <a:p>
            <a:pPr marL="0" lvl="0" indent="0" algn="l" rtl="0">
              <a:lnSpc>
                <a:spcPct val="158000"/>
              </a:lnSpc>
              <a:spcBef>
                <a:spcPts val="3200"/>
              </a:spcBef>
              <a:spcAft>
                <a:spcPts val="0"/>
              </a:spcAft>
              <a:buClr>
                <a:schemeClr val="dk1"/>
              </a:buClr>
              <a:buSzPts val="1100"/>
              <a:buFont typeface="Arial"/>
              <a:buNone/>
            </a:pPr>
            <a:endParaRPr sz="1600" dirty="0">
              <a:solidFill>
                <a:schemeClr val="dk1"/>
              </a:solidFill>
              <a:highlight>
                <a:srgbClr val="FFFFFF"/>
              </a:highlight>
              <a:latin typeface="Georgia"/>
              <a:ea typeface="Georgia"/>
              <a:cs typeface="Georgia"/>
              <a:sym typeface="Georgia"/>
            </a:endParaRPr>
          </a:p>
          <a:p>
            <a:pPr marL="0" lvl="0" indent="0" algn="l" rtl="0">
              <a:spcBef>
                <a:spcPts val="0"/>
              </a:spcBef>
              <a:spcAft>
                <a:spcPts val="0"/>
              </a:spcAft>
              <a:buNone/>
            </a:pPr>
            <a:endParaRPr dirty="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616407-3E4D-4469-BDAF-3837EBF9F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3C383C8E-44DC-4108-A303-352282FFD5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C0A45B8-21EF-4009-883C-071AA5A2628B}"/>
              </a:ext>
            </a:extLst>
          </p:cNvPr>
          <p:cNvPicPr>
            <a:picLocks noChangeAspect="1"/>
          </p:cNvPicPr>
          <p:nvPr/>
        </p:nvPicPr>
        <p:blipFill rotWithShape="1">
          <a:blip r:embed="rId2"/>
          <a:srcRect t="5480" b="15315"/>
          <a:stretch/>
        </p:blipFill>
        <p:spPr>
          <a:xfrm>
            <a:off x="482600" y="482600"/>
            <a:ext cx="8178799" cy="4178299"/>
          </a:xfrm>
          <a:prstGeom prst="rect">
            <a:avLst/>
          </a:prstGeom>
        </p:spPr>
      </p:pic>
    </p:spTree>
    <p:extLst>
      <p:ext uri="{BB962C8B-B14F-4D97-AF65-F5344CB8AC3E}">
        <p14:creationId xmlns:p14="http://schemas.microsoft.com/office/powerpoint/2010/main" val="3218453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120"/>
        <p:cNvGrpSpPr/>
        <p:nvPr/>
      </p:nvGrpSpPr>
      <p:grpSpPr>
        <a:xfrm>
          <a:off x="0" y="0"/>
          <a:ext cx="0" cy="0"/>
          <a:chOff x="0" y="0"/>
          <a:chExt cx="0" cy="0"/>
        </a:xfrm>
      </p:grpSpPr>
      <p:sp>
        <p:nvSpPr>
          <p:cNvPr id="121" name="Google Shape;121;p20"/>
          <p:cNvSpPr txBox="1"/>
          <p:nvPr/>
        </p:nvSpPr>
        <p:spPr>
          <a:xfrm>
            <a:off x="397425" y="542250"/>
            <a:ext cx="8031300" cy="639600"/>
          </a:xfrm>
          <a:prstGeom prst="rect">
            <a:avLst/>
          </a:prstGeom>
          <a:noFill/>
          <a:ln>
            <a:noFill/>
          </a:ln>
        </p:spPr>
        <p:txBody>
          <a:bodyPr spcFirstLastPara="1" wrap="square" lIns="0" tIns="0" rIns="0" bIns="0" anchor="t" anchorCtr="0">
            <a:noAutofit/>
          </a:bodyPr>
          <a:lstStyle/>
          <a:p>
            <a:pPr marL="0" marR="0" lvl="0" indent="0" algn="ctr" rtl="0">
              <a:lnSpc>
                <a:spcPct val="104166"/>
              </a:lnSpc>
              <a:spcBef>
                <a:spcPts val="0"/>
              </a:spcBef>
              <a:spcAft>
                <a:spcPts val="0"/>
              </a:spcAft>
              <a:buNone/>
            </a:pPr>
            <a:r>
              <a:rPr lang="en-US" sz="2800" b="1" dirty="0">
                <a:latin typeface="Georgia" panose="02040502050405020303" pitchFamily="18" charset="0"/>
                <a:ea typeface="Roboto"/>
                <a:cs typeface="Roboto"/>
                <a:sym typeface="Roboto"/>
              </a:rPr>
              <a:t>Conclusion</a:t>
            </a:r>
            <a:endParaRPr sz="1600" b="1" dirty="0">
              <a:latin typeface="Georgia" panose="02040502050405020303" pitchFamily="18" charset="0"/>
            </a:endParaRPr>
          </a:p>
        </p:txBody>
      </p:sp>
      <p:sp>
        <p:nvSpPr>
          <p:cNvPr id="122" name="Google Shape;122;p20"/>
          <p:cNvSpPr txBox="1"/>
          <p:nvPr/>
        </p:nvSpPr>
        <p:spPr>
          <a:xfrm>
            <a:off x="0" y="1206234"/>
            <a:ext cx="9144000" cy="3961800"/>
          </a:xfrm>
          <a:prstGeom prst="rect">
            <a:avLst/>
          </a:prstGeom>
          <a:noFill/>
          <a:ln>
            <a:noFill/>
          </a:ln>
        </p:spPr>
        <p:txBody>
          <a:bodyPr spcFirstLastPara="1" wrap="square" lIns="91425" tIns="91425" rIns="91425" bIns="91425" anchor="t" anchorCtr="0">
            <a:noAutofit/>
          </a:bodyPr>
          <a:lstStyle/>
          <a:p>
            <a:pPr algn="l"/>
            <a:endParaRPr lang="en-US" sz="1600" b="1" i="0" dirty="0">
              <a:solidFill>
                <a:srgbClr val="000000"/>
              </a:solidFill>
              <a:effectLst/>
              <a:latin typeface="Georgia" panose="02040502050405020303" pitchFamily="18" charset="0"/>
            </a:endParaRPr>
          </a:p>
          <a:p>
            <a:pPr algn="l"/>
            <a:r>
              <a:rPr lang="en-US" sz="1600" b="0" i="0" dirty="0">
                <a:solidFill>
                  <a:srgbClr val="000000"/>
                </a:solidFill>
                <a:effectLst/>
                <a:latin typeface="Georgia" panose="02040502050405020303" pitchFamily="18" charset="0"/>
              </a:rPr>
              <a:t>After doing K Clustering, it appeared that Italian Food, Deli/Bodega, fast-food Restaurant and many other places were in common in both Toronto and New York City neighborhoods. However, the most common venues are Popeyes, Starbucks and Subway. As we know that every place is unique, so that’s argument is present in both neighborhoods. The dissimilarity exists in terms of some different venues and facilities but not on a larger extent.</a:t>
            </a:r>
          </a:p>
          <a:p>
            <a:pPr marL="0" lvl="0" indent="0" algn="l" rtl="0">
              <a:spcBef>
                <a:spcPts val="0"/>
              </a:spcBef>
              <a:spcAft>
                <a:spcPts val="0"/>
              </a:spcAft>
              <a:buNone/>
            </a:pPr>
            <a:endParaRPr sz="1400" dirty="0">
              <a:solidFill>
                <a:schemeClr val="dk1"/>
              </a:solidFill>
              <a:highlight>
                <a:srgbClr val="FFFFFF"/>
              </a:highlight>
              <a:latin typeface="Georgia" panose="02040502050405020303" pitchFamily="18" charset="0"/>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32"/>
        <p:cNvGrpSpPr/>
        <p:nvPr/>
      </p:nvGrpSpPr>
      <p:grpSpPr>
        <a:xfrm>
          <a:off x="0" y="0"/>
          <a:ext cx="0" cy="0"/>
          <a:chOff x="0" y="0"/>
          <a:chExt cx="0" cy="0"/>
        </a:xfrm>
      </p:grpSpPr>
      <p:sp>
        <p:nvSpPr>
          <p:cNvPr id="34" name="Google Shape;34;p5"/>
          <p:cNvSpPr txBox="1"/>
          <p:nvPr/>
        </p:nvSpPr>
        <p:spPr>
          <a:xfrm>
            <a:off x="501600" y="276222"/>
            <a:ext cx="8435136" cy="4551809"/>
          </a:xfrm>
          <a:prstGeom prst="rect">
            <a:avLst/>
          </a:prstGeom>
          <a:noFill/>
          <a:ln>
            <a:noFill/>
          </a:ln>
        </p:spPr>
        <p:txBody>
          <a:bodyPr spcFirstLastPara="1" wrap="square" lIns="91425" tIns="91425" rIns="91425" bIns="91425" anchor="t" anchorCtr="0">
            <a:noAutofit/>
          </a:bodyPr>
          <a:lstStyle/>
          <a:p>
            <a:pPr algn="ctr">
              <a:lnSpc>
                <a:spcPct val="150000"/>
              </a:lnSpc>
            </a:pPr>
            <a:r>
              <a:rPr lang="en-US" b="1" dirty="0">
                <a:solidFill>
                  <a:schemeClr val="dk1"/>
                </a:solidFill>
                <a:highlight>
                  <a:srgbClr val="FFFFFF"/>
                </a:highlight>
                <a:latin typeface="Georgia"/>
              </a:rPr>
              <a:t>Data and Problem-solving strategy</a:t>
            </a:r>
          </a:p>
          <a:p>
            <a:pPr algn="l">
              <a:lnSpc>
                <a:spcPct val="150000"/>
              </a:lnSpc>
            </a:pPr>
            <a:r>
              <a:rPr lang="en-US" dirty="0">
                <a:solidFill>
                  <a:schemeClr val="dk1"/>
                </a:solidFill>
                <a:highlight>
                  <a:srgbClr val="FFFFFF"/>
                </a:highlight>
                <a:latin typeface="Georgia"/>
              </a:rPr>
              <a:t>The idea is to compare Toronto and the New York region for their similarities difference in terms of the most common venues they have. I will investigate the number of cuisines, Restaurants, coffee shops and other features in both cities as well as list down the 5 most common venues in both cities Neighborhood wise. The outcome of this study will help tourists and new immigrants have an overview of the common venues in both cities and chalk out the differences between both, which might further help them in their decision of travel or immigration choice. </a:t>
            </a:r>
            <a:endParaRPr lang="en-US" dirty="0">
              <a:solidFill>
                <a:schemeClr val="dk1"/>
              </a:solidFill>
              <a:highlight>
                <a:srgbClr val="FFFFFF"/>
              </a:highlight>
              <a:latin typeface="Georgia"/>
              <a:sym typeface="Georgia"/>
            </a:endParaRPr>
          </a:p>
          <a:p>
            <a:pPr>
              <a:lnSpc>
                <a:spcPct val="150000"/>
              </a:lnSpc>
            </a:pPr>
            <a:r>
              <a:rPr lang="en-US" dirty="0">
                <a:solidFill>
                  <a:schemeClr val="dk1"/>
                </a:solidFill>
                <a:highlight>
                  <a:srgbClr val="FFFFFF"/>
                </a:highlight>
                <a:latin typeface="Georgia"/>
              </a:rPr>
              <a:t>Then explore both cities by using Foursquare API and K-Clustering Approach and visualize the results separately.</a:t>
            </a:r>
          </a:p>
          <a:p>
            <a:pPr marL="0" lvl="0" indent="0" algn="l" rtl="0">
              <a:lnSpc>
                <a:spcPct val="150000"/>
              </a:lnSpc>
              <a:spcBef>
                <a:spcPts val="0"/>
              </a:spcBef>
              <a:spcAft>
                <a:spcPts val="0"/>
              </a:spcAft>
              <a:buNone/>
            </a:pPr>
            <a:endParaRPr sz="1600" dirty="0">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0"/>
        <p:cNvGrpSpPr/>
        <p:nvPr/>
      </p:nvGrpSpPr>
      <p:grpSpPr>
        <a:xfrm>
          <a:off x="0" y="0"/>
          <a:ext cx="0" cy="0"/>
          <a:chOff x="0" y="0"/>
          <a:chExt cx="0" cy="0"/>
        </a:xfrm>
      </p:grpSpPr>
      <p:sp>
        <p:nvSpPr>
          <p:cNvPr id="51" name="Google Shape;51;p8"/>
          <p:cNvSpPr txBox="1"/>
          <p:nvPr/>
        </p:nvSpPr>
        <p:spPr>
          <a:xfrm>
            <a:off x="397425" y="542250"/>
            <a:ext cx="8031300" cy="3965700"/>
          </a:xfrm>
          <a:prstGeom prst="rect">
            <a:avLst/>
          </a:prstGeom>
          <a:noFill/>
          <a:ln>
            <a:noFill/>
          </a:ln>
        </p:spPr>
        <p:txBody>
          <a:bodyPr spcFirstLastPara="1" wrap="square" lIns="0" tIns="0" rIns="0" bIns="0" anchor="t" anchorCtr="0">
            <a:noAutofit/>
          </a:bodyPr>
          <a:lstStyle/>
          <a:p>
            <a:pPr marL="0" marR="0" lvl="0" indent="0" algn="ctr" rtl="0">
              <a:lnSpc>
                <a:spcPct val="104166"/>
              </a:lnSpc>
              <a:spcBef>
                <a:spcPts val="0"/>
              </a:spcBef>
              <a:spcAft>
                <a:spcPts val="0"/>
              </a:spcAft>
              <a:buNone/>
            </a:pPr>
            <a:endParaRPr sz="3000">
              <a:solidFill>
                <a:srgbClr val="2A3990"/>
              </a:solidFill>
              <a:latin typeface="Roboto"/>
              <a:ea typeface="Roboto"/>
              <a:cs typeface="Roboto"/>
              <a:sym typeface="Roboto"/>
            </a:endParaRPr>
          </a:p>
          <a:p>
            <a:pPr marL="0" marR="0" lvl="0" indent="0" algn="ctr" rtl="0">
              <a:lnSpc>
                <a:spcPct val="104166"/>
              </a:lnSpc>
              <a:spcBef>
                <a:spcPts val="0"/>
              </a:spcBef>
              <a:spcAft>
                <a:spcPts val="0"/>
              </a:spcAft>
              <a:buNone/>
            </a:pPr>
            <a:endParaRPr sz="3000">
              <a:solidFill>
                <a:srgbClr val="2A3990"/>
              </a:solidFill>
              <a:latin typeface="Roboto"/>
              <a:ea typeface="Roboto"/>
              <a:cs typeface="Roboto"/>
              <a:sym typeface="Roboto"/>
            </a:endParaRPr>
          </a:p>
          <a:p>
            <a:pPr marL="0" marR="0" lvl="0" indent="0" algn="ctr" rtl="0">
              <a:lnSpc>
                <a:spcPct val="104166"/>
              </a:lnSpc>
              <a:spcBef>
                <a:spcPts val="0"/>
              </a:spcBef>
              <a:spcAft>
                <a:spcPts val="0"/>
              </a:spcAft>
              <a:buNone/>
            </a:pPr>
            <a:endParaRPr sz="3000">
              <a:solidFill>
                <a:srgbClr val="2A3990"/>
              </a:solidFill>
              <a:latin typeface="Roboto"/>
              <a:ea typeface="Roboto"/>
              <a:cs typeface="Roboto"/>
              <a:sym typeface="Roboto"/>
            </a:endParaRPr>
          </a:p>
          <a:p>
            <a:pPr marL="0" marR="0" lvl="0" indent="0" algn="ctr" rtl="0">
              <a:lnSpc>
                <a:spcPct val="104166"/>
              </a:lnSpc>
              <a:spcBef>
                <a:spcPts val="0"/>
              </a:spcBef>
              <a:spcAft>
                <a:spcPts val="0"/>
              </a:spcAft>
              <a:buNone/>
            </a:pPr>
            <a:r>
              <a:rPr lang="en-US" sz="3000">
                <a:solidFill>
                  <a:srgbClr val="2A3990"/>
                </a:solidFill>
                <a:latin typeface="Roboto"/>
                <a:ea typeface="Roboto"/>
                <a:cs typeface="Roboto"/>
                <a:sym typeface="Roboto"/>
              </a:rPr>
              <a:t>Results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5"/>
        <p:cNvGrpSpPr/>
        <p:nvPr/>
      </p:nvGrpSpPr>
      <p:grpSpPr>
        <a:xfrm>
          <a:off x="0" y="0"/>
          <a:ext cx="0" cy="0"/>
          <a:chOff x="0" y="0"/>
          <a:chExt cx="0" cy="0"/>
        </a:xfrm>
      </p:grpSpPr>
      <p:sp>
        <p:nvSpPr>
          <p:cNvPr id="8" name="Rectangle 7">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3DB0ED7D-0741-41C8-9BCD-85B80680F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EAC8CCC-00A2-4431-AE44-E8C125D20DA5}"/>
              </a:ext>
            </a:extLst>
          </p:cNvPr>
          <p:cNvPicPr>
            <a:picLocks noChangeAspect="1"/>
          </p:cNvPicPr>
          <p:nvPr/>
        </p:nvPicPr>
        <p:blipFill>
          <a:blip r:embed="rId3"/>
          <a:stretch>
            <a:fillRect/>
          </a:stretch>
        </p:blipFill>
        <p:spPr>
          <a:xfrm>
            <a:off x="482600" y="629284"/>
            <a:ext cx="8178799" cy="38849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
        <p:cNvGrpSpPr/>
        <p:nvPr/>
      </p:nvGrpSpPr>
      <p:grpSpPr>
        <a:xfrm>
          <a:off x="0" y="0"/>
          <a:ext cx="0" cy="0"/>
          <a:chOff x="0" y="0"/>
          <a:chExt cx="0" cy="0"/>
        </a:xfrm>
      </p:grpSpPr>
      <p:sp>
        <p:nvSpPr>
          <p:cNvPr id="8" name="Rectangle 7">
            <a:extLst>
              <a:ext uri="{FF2B5EF4-FFF2-40B4-BE49-F238E27FC236}">
                <a16:creationId xmlns:a16="http://schemas.microsoft.com/office/drawing/2014/main" id="{71616407-3E4D-4469-BDAF-3837EBF9F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3C383C8E-44DC-4108-A303-352282FFD5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4E0DCF0-7C2D-4F34-A318-2E969355FD62}"/>
              </a:ext>
            </a:extLst>
          </p:cNvPr>
          <p:cNvPicPr>
            <a:picLocks noChangeAspect="1"/>
          </p:cNvPicPr>
          <p:nvPr/>
        </p:nvPicPr>
        <p:blipFill rotWithShape="1">
          <a:blip r:embed="rId3"/>
          <a:srcRect l="19" r="3089" b="2"/>
          <a:stretch/>
        </p:blipFill>
        <p:spPr>
          <a:xfrm>
            <a:off x="482600" y="482600"/>
            <a:ext cx="8178799" cy="41782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5"/>
        <p:cNvGrpSpPr/>
        <p:nvPr/>
      </p:nvGrpSpPr>
      <p:grpSpPr>
        <a:xfrm>
          <a:off x="0" y="0"/>
          <a:ext cx="0" cy="0"/>
          <a:chOff x="0" y="0"/>
          <a:chExt cx="0" cy="0"/>
        </a:xfrm>
      </p:grpSpPr>
      <p:sp>
        <p:nvSpPr>
          <p:cNvPr id="18" name="Rectangle 17">
            <a:extLst>
              <a:ext uri="{FF2B5EF4-FFF2-40B4-BE49-F238E27FC236}">
                <a16:creationId xmlns:a16="http://schemas.microsoft.com/office/drawing/2014/main" id="{71616407-3E4D-4469-BDAF-3837EBF9F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1241D9D5-4FB9-49DD-ABA7-07871ACC941B}"/>
              </a:ext>
            </a:extLst>
          </p:cNvPr>
          <p:cNvPicPr>
            <a:picLocks noChangeAspect="1"/>
          </p:cNvPicPr>
          <p:nvPr/>
        </p:nvPicPr>
        <p:blipFill rotWithShape="1">
          <a:blip r:embed="rId3"/>
          <a:srcRect l="17513" r="15820"/>
          <a:stretch/>
        </p:blipFill>
        <p:spPr>
          <a:xfrm>
            <a:off x="20" y="10"/>
            <a:ext cx="9143980" cy="51434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0"/>
        <p:cNvGrpSpPr/>
        <p:nvPr/>
      </p:nvGrpSpPr>
      <p:grpSpPr>
        <a:xfrm>
          <a:off x="0" y="0"/>
          <a:ext cx="0" cy="0"/>
          <a:chOff x="0" y="0"/>
          <a:chExt cx="0" cy="0"/>
        </a:xfrm>
      </p:grpSpPr>
      <p:sp>
        <p:nvSpPr>
          <p:cNvPr id="8" name="Rectangle 7">
            <a:extLst>
              <a:ext uri="{FF2B5EF4-FFF2-40B4-BE49-F238E27FC236}">
                <a16:creationId xmlns:a16="http://schemas.microsoft.com/office/drawing/2014/main" id="{71616407-3E4D-4469-BDAF-3837EBF9F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7B09DC2F-EEB2-4095-A53B-FDFCA4259BF4}"/>
              </a:ext>
            </a:extLst>
          </p:cNvPr>
          <p:cNvPicPr>
            <a:picLocks noChangeAspect="1"/>
          </p:cNvPicPr>
          <p:nvPr/>
        </p:nvPicPr>
        <p:blipFill rotWithShape="1">
          <a:blip r:embed="rId3"/>
          <a:srcRect l="5379" r="12400" b="1"/>
          <a:stretch/>
        </p:blipFill>
        <p:spPr>
          <a:xfrm>
            <a:off x="20" y="10"/>
            <a:ext cx="9143980" cy="51434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
        <p:cNvGrpSpPr/>
        <p:nvPr/>
      </p:nvGrpSpPr>
      <p:grpSpPr>
        <a:xfrm>
          <a:off x="0" y="0"/>
          <a:ext cx="0" cy="0"/>
          <a:chOff x="0" y="0"/>
          <a:chExt cx="0" cy="0"/>
        </a:xfrm>
      </p:grpSpPr>
      <p:sp>
        <p:nvSpPr>
          <p:cNvPr id="11" name="Rectangle 7">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3DB0ED7D-0741-41C8-9BCD-85B80680F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D36AC44-B094-46A4-B8AC-6B4539215CCF}"/>
              </a:ext>
            </a:extLst>
          </p:cNvPr>
          <p:cNvPicPr>
            <a:picLocks noChangeAspect="1"/>
          </p:cNvPicPr>
          <p:nvPr/>
        </p:nvPicPr>
        <p:blipFill>
          <a:blip r:embed="rId3"/>
          <a:stretch>
            <a:fillRect/>
          </a:stretch>
        </p:blipFill>
        <p:spPr>
          <a:xfrm>
            <a:off x="482600" y="782636"/>
            <a:ext cx="8178799" cy="3578225"/>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TotalTime>
  <Words>301</Words>
  <Application>Microsoft Office PowerPoint</Application>
  <PresentationFormat>On-screen Show (16:9)</PresentationFormat>
  <Paragraphs>14</Paragraphs>
  <Slides>21</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Century Gothic</vt:lpstr>
      <vt:lpstr>Roboto</vt:lpstr>
      <vt:lpstr>Calibri</vt:lpstr>
      <vt:lpstr>Wingdings 3</vt:lpstr>
      <vt:lpstr>Georgia</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Hafsa Mansoor</dc:creator>
  <cp:lastModifiedBy>Hafsa Mansoor</cp:lastModifiedBy>
  <cp:revision>4</cp:revision>
  <dcterms:created xsi:type="dcterms:W3CDTF">2021-01-13T03:22:58Z</dcterms:created>
  <dcterms:modified xsi:type="dcterms:W3CDTF">2021-01-14T03:24:35Z</dcterms:modified>
</cp:coreProperties>
</file>